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60" r:id="rId3"/>
    <p:sldId id="257" r:id="rId4"/>
    <p:sldId id="258" r:id="rId5"/>
    <p:sldId id="259" r:id="rId6"/>
    <p:sldId id="267" r:id="rId7"/>
    <p:sldId id="261" r:id="rId8"/>
    <p:sldId id="268" r:id="rId9"/>
    <p:sldId id="269" r:id="rId10"/>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1B"/>
    <a:srgbClr val="ED5629"/>
    <a:srgbClr val="87B09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35" autoAdjust="0"/>
    <p:restoredTop sz="94836"/>
  </p:normalViewPr>
  <p:slideViewPr>
    <p:cSldViewPr snapToGrid="0" snapToObjects="1">
      <p:cViewPr varScale="1">
        <p:scale>
          <a:sx n="85" d="100"/>
          <a:sy n="85" d="100"/>
        </p:scale>
        <p:origin x="1328" y="480"/>
      </p:cViewPr>
      <p:guideLst>
        <p:guide orient="horz" pos="2160"/>
        <p:guide pos="3840"/>
      </p:guideLst>
    </p:cSldViewPr>
  </p:slideViewPr>
  <p:notesTextViewPr>
    <p:cViewPr>
      <p:scale>
        <a:sx n="100" d="100"/>
        <a:sy n="100" d="100"/>
      </p:scale>
      <p:origin x="0" y="0"/>
    </p:cViewPr>
  </p:notesTextViewPr>
  <p:sorterViewPr>
    <p:cViewPr>
      <p:scale>
        <a:sx n="206" d="100"/>
        <a:sy n="20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C7020-3F02-4FA0-BB89-DA1DF94438B7}" type="datetimeFigureOut">
              <a:rPr lang="en-US" smtClean="0"/>
              <a:t>6/13/25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A7FDE-EF3A-4A5D-B2AE-0205232DDB8F}" type="slidenum">
              <a:rPr lang="en-US" smtClean="0"/>
              <a:t>‹#›</a:t>
            </a:fld>
            <a:endParaRPr lang="en-US"/>
          </a:p>
        </p:txBody>
      </p:sp>
    </p:spTree>
    <p:extLst>
      <p:ext uri="{BB962C8B-B14F-4D97-AF65-F5344CB8AC3E}">
        <p14:creationId xmlns:p14="http://schemas.microsoft.com/office/powerpoint/2010/main" val="2097941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B08A7FDE-EF3A-4A5D-B2AE-0205232DDB8F}" type="slidenum">
              <a:rPr lang="en-US" smtClean="0"/>
              <a:t>5</a:t>
            </a:fld>
            <a:endParaRPr lang="en-US"/>
          </a:p>
        </p:txBody>
      </p:sp>
    </p:spTree>
    <p:extLst>
      <p:ext uri="{BB962C8B-B14F-4D97-AF65-F5344CB8AC3E}">
        <p14:creationId xmlns:p14="http://schemas.microsoft.com/office/powerpoint/2010/main" val="206126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A7FDE-EF3A-4A5D-B2AE-0205232DDB8F}" type="slidenum">
              <a:rPr lang="en-US" smtClean="0"/>
              <a:t>6</a:t>
            </a:fld>
            <a:endParaRPr lang="en-US"/>
          </a:p>
        </p:txBody>
      </p:sp>
    </p:spTree>
    <p:extLst>
      <p:ext uri="{BB962C8B-B14F-4D97-AF65-F5344CB8AC3E}">
        <p14:creationId xmlns:p14="http://schemas.microsoft.com/office/powerpoint/2010/main" val="1085323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3288" y="4234985"/>
            <a:ext cx="10363200" cy="1197067"/>
          </a:xfrm>
        </p:spPr>
        <p:txBody>
          <a:bodyPr/>
          <a:lstStyle>
            <a:lvl1pPr algn="l">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33288" y="5256701"/>
            <a:ext cx="8534400" cy="1289347"/>
          </a:xfrm>
        </p:spPr>
        <p:txBody>
          <a:bodyPr>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descr="Evosep---LYS.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2365" y="2225912"/>
            <a:ext cx="6238345" cy="1291057"/>
          </a:xfrm>
          <a:prstGeom prst="rect">
            <a:avLst/>
          </a:prstGeom>
        </p:spPr>
      </p:pic>
    </p:spTree>
    <p:extLst>
      <p:ext uri="{BB962C8B-B14F-4D97-AF65-F5344CB8AC3E}">
        <p14:creationId xmlns:p14="http://schemas.microsoft.com/office/powerpoint/2010/main" val="2524078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background 2">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Picture 8" descr="Background_Evosep_PP4.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2192000" cy="685364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12" name="TextBox 11"/>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1" name="TextBox 10"/>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
        <p:nvSpPr>
          <p:cNvPr id="8" name="Content Placeholder 3"/>
          <p:cNvSpPr>
            <a:spLocks noGrp="1"/>
          </p:cNvSpPr>
          <p:nvPr>
            <p:ph sz="half" idx="2"/>
          </p:nvPr>
        </p:nvSpPr>
        <p:spPr>
          <a:xfrm>
            <a:off x="609600" y="1644317"/>
            <a:ext cx="5386917" cy="4473825"/>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4"/>
          </p:nvPr>
        </p:nvSpPr>
        <p:spPr>
          <a:xfrm>
            <a:off x="6193369" y="1644317"/>
            <a:ext cx="5389033" cy="4473825"/>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547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background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Background_Evosep_PP4.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2192000" cy="685364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609600" y="1556197"/>
            <a:ext cx="10972800" cy="456386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10" name="TextBox 9"/>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Tree>
    <p:extLst>
      <p:ext uri="{BB962C8B-B14F-4D97-AF65-F5344CB8AC3E}">
        <p14:creationId xmlns:p14="http://schemas.microsoft.com/office/powerpoint/2010/main" val="4184329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ange background 2">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Background_Evosep_PP4.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2192000" cy="685364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10" name="TextBox 9"/>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
        <p:nvSpPr>
          <p:cNvPr id="9" name="Content Placeholder 3"/>
          <p:cNvSpPr>
            <a:spLocks noGrp="1"/>
          </p:cNvSpPr>
          <p:nvPr>
            <p:ph sz="half" idx="2"/>
          </p:nvPr>
        </p:nvSpPr>
        <p:spPr>
          <a:xfrm>
            <a:off x="609600" y="1644317"/>
            <a:ext cx="5386917" cy="4473825"/>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4"/>
          </p:nvPr>
        </p:nvSpPr>
        <p:spPr>
          <a:xfrm>
            <a:off x="6193369" y="1644317"/>
            <a:ext cx="5389033" cy="4473825"/>
          </a:xfrm>
        </p:spPr>
        <p:txBody>
          <a:bodyPr/>
          <a:lstStyle>
            <a:lvl1pPr>
              <a:defRPr sz="3200">
                <a:solidFill>
                  <a:schemeClr val="bg1"/>
                </a:solidFill>
              </a:defRPr>
            </a:lvl1pPr>
            <a:lvl2pPr>
              <a:defRPr sz="2667">
                <a:solidFill>
                  <a:schemeClr val="bg1"/>
                </a:solidFill>
              </a:defRPr>
            </a:lvl2pPr>
            <a:lvl3pPr>
              <a:defRPr sz="2400">
                <a:solidFill>
                  <a:schemeClr val="bg1"/>
                </a:solidFill>
              </a:defRPr>
            </a:lvl3pPr>
            <a:lvl4pPr>
              <a:defRPr sz="2133">
                <a:solidFill>
                  <a:schemeClr val="bg1"/>
                </a:solidFill>
              </a:defRPr>
            </a:lvl4pPr>
            <a:lvl5pP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448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403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y bar 1">
    <p:bg>
      <p:bgPr>
        <a:solidFill>
          <a:schemeClr val="bg1"/>
        </a:solidFill>
        <a:effectLst/>
      </p:bgPr>
    </p:bg>
    <p:spTree>
      <p:nvGrpSpPr>
        <p:cNvPr id="1" name=""/>
        <p:cNvGrpSpPr/>
        <p:nvPr/>
      </p:nvGrpSpPr>
      <p:grpSpPr>
        <a:xfrm>
          <a:off x="0" y="0"/>
          <a:ext cx="0" cy="0"/>
          <a:chOff x="0" y="0"/>
          <a:chExt cx="0" cy="0"/>
        </a:xfrm>
      </p:grpSpPr>
      <p:pic>
        <p:nvPicPr>
          <p:cNvPr id="2" name="Picture 1" descr="Background_Evosep_PP4.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364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4" name="TextBox 3"/>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7" name="TextBox 6"/>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
        <p:nvSpPr>
          <p:cNvPr id="6" name="Title 1"/>
          <p:cNvSpPr>
            <a:spLocks noGrp="1"/>
          </p:cNvSpPr>
          <p:nvPr>
            <p:ph type="title"/>
          </p:nvPr>
        </p:nvSpPr>
        <p:spPr>
          <a:xfrm>
            <a:off x="609600" y="274639"/>
            <a:ext cx="10972800" cy="1143000"/>
          </a:xfrm>
        </p:spPr>
        <p:txBody>
          <a:bodyPr/>
          <a:lstStyle>
            <a:lvl1pPr>
              <a:defRPr>
                <a:solidFill>
                  <a:srgbClr val="000000"/>
                </a:solidFill>
              </a:defRPr>
            </a:lvl1pPr>
          </a:lstStyle>
          <a:p>
            <a:r>
              <a:rPr lang="en-US"/>
              <a:t>Click to edit Master title style</a:t>
            </a:r>
            <a:endParaRPr lang="en-US" dirty="0"/>
          </a:p>
        </p:txBody>
      </p:sp>
      <p:sp>
        <p:nvSpPr>
          <p:cNvPr id="8" name="Content Placeholder 2"/>
          <p:cNvSpPr>
            <a:spLocks noGrp="1"/>
          </p:cNvSpPr>
          <p:nvPr>
            <p:ph idx="1"/>
          </p:nvPr>
        </p:nvSpPr>
        <p:spPr>
          <a:xfrm>
            <a:off x="609600" y="160020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200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y bar 2">
    <p:bg>
      <p:bgPr>
        <a:solidFill>
          <a:schemeClr val="bg1"/>
        </a:solidFill>
        <a:effectLst/>
      </p:bgPr>
    </p:bg>
    <p:spTree>
      <p:nvGrpSpPr>
        <p:cNvPr id="1" name=""/>
        <p:cNvGrpSpPr/>
        <p:nvPr/>
      </p:nvGrpSpPr>
      <p:grpSpPr>
        <a:xfrm>
          <a:off x="0" y="0"/>
          <a:ext cx="0" cy="0"/>
          <a:chOff x="0" y="0"/>
          <a:chExt cx="0" cy="0"/>
        </a:xfrm>
      </p:grpSpPr>
      <p:pic>
        <p:nvPicPr>
          <p:cNvPr id="2" name="Picture 1" descr="Background_Evosep_PP4.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364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4" name="TextBox 3"/>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7" name="TextBox 6"/>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
        <p:nvSpPr>
          <p:cNvPr id="6" name="Title 1"/>
          <p:cNvSpPr>
            <a:spLocks noGrp="1"/>
          </p:cNvSpPr>
          <p:nvPr>
            <p:ph type="title"/>
          </p:nvPr>
        </p:nvSpPr>
        <p:spPr>
          <a:xfrm>
            <a:off x="609600" y="274639"/>
            <a:ext cx="10972800" cy="1143000"/>
          </a:xfrm>
        </p:spPr>
        <p:txBody>
          <a:bodyPr/>
          <a:lstStyle>
            <a:lvl1pPr>
              <a:defRPr>
                <a:solidFill>
                  <a:srgbClr val="000000"/>
                </a:solidFill>
              </a:defRPr>
            </a:lvl1pPr>
          </a:lstStyle>
          <a:p>
            <a:r>
              <a:rPr lang="en-US"/>
              <a:t>Click to edit Master title style</a:t>
            </a:r>
            <a:endParaRPr lang="en-US" dirty="0"/>
          </a:p>
        </p:txBody>
      </p:sp>
      <p:sp>
        <p:nvSpPr>
          <p:cNvPr id="9" name="Content Placeholder 3"/>
          <p:cNvSpPr>
            <a:spLocks noGrp="1"/>
          </p:cNvSpPr>
          <p:nvPr>
            <p:ph sz="half" idx="2"/>
          </p:nvPr>
        </p:nvSpPr>
        <p:spPr>
          <a:xfrm>
            <a:off x="609600" y="1644317"/>
            <a:ext cx="5386917" cy="44738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p:cNvSpPr>
            <a:spLocks noGrp="1"/>
          </p:cNvSpPr>
          <p:nvPr>
            <p:ph sz="quarter" idx="4"/>
          </p:nvPr>
        </p:nvSpPr>
        <p:spPr>
          <a:xfrm>
            <a:off x="6193369" y="1644317"/>
            <a:ext cx="5389033" cy="44738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731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d green">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Background_Evosep_PP4.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2192000" cy="6853649"/>
          </a:xfrm>
          <a:prstGeom prst="rect">
            <a:avLst/>
          </a:prstGeom>
        </p:spPr>
      </p:pic>
      <p:sp>
        <p:nvSpPr>
          <p:cNvPr id="2" name="Title 1"/>
          <p:cNvSpPr>
            <a:spLocks noGrp="1"/>
          </p:cNvSpPr>
          <p:nvPr>
            <p:ph type="title"/>
          </p:nvPr>
        </p:nvSpPr>
        <p:spPr>
          <a:xfrm>
            <a:off x="609601" y="492511"/>
            <a:ext cx="4935593" cy="1143000"/>
          </a:xfrm>
        </p:spPr>
        <p:txBody>
          <a:bodyPr/>
          <a:lstStyle/>
          <a:p>
            <a:r>
              <a:rPr lang="en-US"/>
              <a:t>Click to edit Master title style</a:t>
            </a:r>
          </a:p>
        </p:txBody>
      </p:sp>
      <p:sp>
        <p:nvSpPr>
          <p:cNvPr id="4" name="Content Placeholder 3"/>
          <p:cNvSpPr>
            <a:spLocks noGrp="1"/>
          </p:cNvSpPr>
          <p:nvPr>
            <p:ph sz="quarter" idx="10"/>
          </p:nvPr>
        </p:nvSpPr>
        <p:spPr>
          <a:xfrm>
            <a:off x="609600" y="1892300"/>
            <a:ext cx="4936067" cy="42375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1"/>
          </p:nvPr>
        </p:nvSpPr>
        <p:spPr>
          <a:xfrm>
            <a:off x="6921592" y="1870515"/>
            <a:ext cx="4851309" cy="3626568"/>
          </a:xfrm>
        </p:spPr>
        <p:txBody>
          <a:bodyPr>
            <a:normAutofit/>
          </a:bodyPr>
          <a:lstStyle>
            <a:lvl1pPr marL="0" indent="0">
              <a:buNone/>
              <a:defRPr sz="5333" b="1">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stStyle>
          <a:p>
            <a:pPr lvl="0"/>
            <a:r>
              <a:rPr lang="en-US"/>
              <a:t>Click to edit Master text styles</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10" name="TextBox 9"/>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1" name="TextBox 10"/>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Tree>
    <p:extLst>
      <p:ext uri="{BB962C8B-B14F-4D97-AF65-F5344CB8AC3E}">
        <p14:creationId xmlns:p14="http://schemas.microsoft.com/office/powerpoint/2010/main" val="255994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d orang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Background_Evosep_PP4.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2192000" cy="6853649"/>
          </a:xfrm>
          <a:prstGeom prst="rect">
            <a:avLst/>
          </a:prstGeom>
        </p:spPr>
      </p:pic>
      <p:sp>
        <p:nvSpPr>
          <p:cNvPr id="2" name="Title 1"/>
          <p:cNvSpPr>
            <a:spLocks noGrp="1"/>
          </p:cNvSpPr>
          <p:nvPr>
            <p:ph type="title"/>
          </p:nvPr>
        </p:nvSpPr>
        <p:spPr>
          <a:xfrm>
            <a:off x="609601" y="987673"/>
            <a:ext cx="4935593" cy="1143000"/>
          </a:xfrm>
        </p:spPr>
        <p:txBody>
          <a:bodyPr>
            <a:noAutofit/>
          </a:bodyPr>
          <a:lstStyle>
            <a:lvl1pPr>
              <a:defRPr sz="4800">
                <a:solidFill>
                  <a:srgbClr val="FFFFFF"/>
                </a:solidFill>
              </a:defRPr>
            </a:lvl1pPr>
          </a:lstStyle>
          <a:p>
            <a:r>
              <a:rPr lang="en-US"/>
              <a:t>Click to edit Master title style</a:t>
            </a:r>
            <a:endParaRPr lang="en-US" dirty="0"/>
          </a:p>
        </p:txBody>
      </p:sp>
      <p:sp>
        <p:nvSpPr>
          <p:cNvPr id="3" name="Content Placeholder 3"/>
          <p:cNvSpPr>
            <a:spLocks noGrp="1"/>
          </p:cNvSpPr>
          <p:nvPr>
            <p:ph sz="quarter" idx="10"/>
          </p:nvPr>
        </p:nvSpPr>
        <p:spPr>
          <a:xfrm>
            <a:off x="609600" y="2387463"/>
            <a:ext cx="4936067" cy="378874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5"/>
          <p:cNvSpPr>
            <a:spLocks noGrp="1"/>
          </p:cNvSpPr>
          <p:nvPr>
            <p:ph sz="quarter" idx="11"/>
          </p:nvPr>
        </p:nvSpPr>
        <p:spPr>
          <a:xfrm>
            <a:off x="6287853" y="987674"/>
            <a:ext cx="5485048" cy="5188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8" name="TextBox 7"/>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0" name="TextBox 9"/>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Tree>
    <p:extLst>
      <p:ext uri="{BB962C8B-B14F-4D97-AF65-F5344CB8AC3E}">
        <p14:creationId xmlns:p14="http://schemas.microsoft.com/office/powerpoint/2010/main" val="2559942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286309" y="5807243"/>
            <a:ext cx="5619385" cy="738805"/>
          </a:xfrm>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dirty="0"/>
              <a:t>© 2017</a:t>
            </a:r>
            <a:endParaRPr lang="en-US" dirty="0"/>
          </a:p>
        </p:txBody>
      </p:sp>
      <p:pic>
        <p:nvPicPr>
          <p:cNvPr id="7" name="Picture 6" descr="Evosep---LYS.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68589" y="4572003"/>
            <a:ext cx="3254825" cy="673603"/>
          </a:xfrm>
          <a:prstGeom prst="rect">
            <a:avLst/>
          </a:prstGeom>
        </p:spPr>
      </p:pic>
    </p:spTree>
    <p:extLst>
      <p:ext uri="{BB962C8B-B14F-4D97-AF65-F5344CB8AC3E}">
        <p14:creationId xmlns:p14="http://schemas.microsoft.com/office/powerpoint/2010/main" val="112855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gular 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609600" y="1612232"/>
            <a:ext cx="5386917" cy="451393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1612232"/>
            <a:ext cx="5389033" cy="451393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9" name="TextBox 8"/>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138597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stretch>
            <a:fillRect/>
          </a:stretch>
        </p:blipFill>
        <p:spPr>
          <a:xfrm>
            <a:off x="772364" y="2225912"/>
            <a:ext cx="6238347" cy="1291057"/>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6" name="TextBox 5"/>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9" name="TextBox 8"/>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
        <p:nvSpPr>
          <p:cNvPr id="11" name="Title 1"/>
          <p:cNvSpPr>
            <a:spLocks noGrp="1"/>
          </p:cNvSpPr>
          <p:nvPr>
            <p:ph type="ctrTitle"/>
          </p:nvPr>
        </p:nvSpPr>
        <p:spPr>
          <a:xfrm>
            <a:off x="733288" y="4234985"/>
            <a:ext cx="10363200" cy="1197067"/>
          </a:xfrm>
        </p:spPr>
        <p:txBody>
          <a:bodyPr/>
          <a:lstStyle>
            <a:lvl1pPr algn="l">
              <a:defRPr>
                <a:solidFill>
                  <a:schemeClr val="tx1"/>
                </a:solidFill>
              </a:defRPr>
            </a:lvl1pPr>
          </a:lstStyle>
          <a:p>
            <a:r>
              <a:rPr lang="en-US"/>
              <a:t>Click to edit Master title style</a:t>
            </a:r>
            <a:endParaRPr lang="en-US" dirty="0"/>
          </a:p>
        </p:txBody>
      </p:sp>
      <p:sp>
        <p:nvSpPr>
          <p:cNvPr id="12" name="Subtitle 2"/>
          <p:cNvSpPr>
            <a:spLocks noGrp="1"/>
          </p:cNvSpPr>
          <p:nvPr>
            <p:ph type="subTitle" idx="1"/>
          </p:nvPr>
        </p:nvSpPr>
        <p:spPr>
          <a:xfrm>
            <a:off x="733288" y="5256701"/>
            <a:ext cx="8534400" cy="1289347"/>
          </a:xfrm>
        </p:spPr>
        <p:txBody>
          <a:bodyPr>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63368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eg 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6" name="TextBox 5"/>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9" name="TextBox 8"/>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38406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Regular 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9" name="TextBox 8"/>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2471479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6" name="TextBox 5"/>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9" name="TextBox 8"/>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pic>
        <p:nvPicPr>
          <p:cNvPr id="7" name="Picture 6"/>
          <p:cNvPicPr>
            <a:picLocks noChangeAspect="1"/>
          </p:cNvPicPr>
          <p:nvPr userDrawn="1"/>
        </p:nvPicPr>
        <p:blipFill>
          <a:blip r:embed="rId4"/>
          <a:stretch>
            <a:fillRect/>
          </a:stretch>
        </p:blipFill>
        <p:spPr>
          <a:xfrm>
            <a:off x="772364" y="2225912"/>
            <a:ext cx="6238347" cy="1291057"/>
          </a:xfrm>
          <a:prstGeom prst="rect">
            <a:avLst/>
          </a:prstGeom>
        </p:spPr>
      </p:pic>
      <p:sp>
        <p:nvSpPr>
          <p:cNvPr id="8" name="Title 1"/>
          <p:cNvSpPr>
            <a:spLocks noGrp="1"/>
          </p:cNvSpPr>
          <p:nvPr>
            <p:ph type="ctrTitle"/>
          </p:nvPr>
        </p:nvSpPr>
        <p:spPr>
          <a:xfrm>
            <a:off x="733288" y="4234985"/>
            <a:ext cx="10363200" cy="1197067"/>
          </a:xfrm>
        </p:spPr>
        <p:txBody>
          <a:bodyPr/>
          <a:lstStyle>
            <a:lvl1pPr algn="l">
              <a:defRPr>
                <a:solidFill>
                  <a:schemeClr val="tx1"/>
                </a:solidFill>
              </a:defRPr>
            </a:lvl1pPr>
          </a:lstStyle>
          <a:p>
            <a:r>
              <a:rPr lang="en-US"/>
              <a:t>Click to edit Master title style</a:t>
            </a:r>
            <a:endParaRPr lang="en-US" dirty="0"/>
          </a:p>
        </p:txBody>
      </p:sp>
      <p:sp>
        <p:nvSpPr>
          <p:cNvPr id="11" name="Subtitle 2"/>
          <p:cNvSpPr>
            <a:spLocks noGrp="1"/>
          </p:cNvSpPr>
          <p:nvPr>
            <p:ph type="subTitle" idx="1"/>
          </p:nvPr>
        </p:nvSpPr>
        <p:spPr>
          <a:xfrm>
            <a:off x="733288" y="5256701"/>
            <a:ext cx="8534400" cy="1289347"/>
          </a:xfrm>
        </p:spPr>
        <p:txBody>
          <a:bodyPr>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4375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range ba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6" name="TextBox 5"/>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9" name="TextBox 8"/>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291785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 ba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609600" y="1644317"/>
            <a:ext cx="5386917" cy="44738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9" y="1644317"/>
            <a:ext cx="5389033" cy="447382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1" y="6468771"/>
            <a:ext cx="1152980" cy="238615"/>
          </a:xfrm>
          <a:prstGeom prst="rect">
            <a:avLst/>
          </a:prstGeom>
        </p:spPr>
      </p:pic>
      <p:sp>
        <p:nvSpPr>
          <p:cNvPr id="9" name="TextBox 8"/>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chemeClr val="bg1"/>
                </a:solidFill>
              </a:rPr>
              <a:t>www.evosep.com</a:t>
            </a:r>
            <a:endParaRPr lang="en-US" sz="1600" b="1" dirty="0">
              <a:solidFill>
                <a:schemeClr val="bg1"/>
              </a:solidFill>
            </a:endParaRPr>
          </a:p>
        </p:txBody>
      </p:sp>
      <p:sp>
        <p:nvSpPr>
          <p:cNvPr id="12" name="TextBox 11"/>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chemeClr val="bg1"/>
                </a:solidFill>
                <a:latin typeface="Arial Hebrew"/>
                <a:cs typeface="Arial Hebrew"/>
              </a:rPr>
              <a:pPr algn="ctr"/>
              <a:t>‹#›</a:t>
            </a:fld>
            <a:endParaRPr lang="en-US" sz="3200" b="0" i="0" dirty="0">
              <a:solidFill>
                <a:schemeClr val="bg1"/>
              </a:solidFill>
              <a:latin typeface="Arial Hebrew"/>
              <a:cs typeface="Arial Hebrew"/>
            </a:endParaRPr>
          </a:p>
        </p:txBody>
      </p:sp>
    </p:spTree>
    <p:extLst>
      <p:ext uri="{BB962C8B-B14F-4D97-AF65-F5344CB8AC3E}">
        <p14:creationId xmlns:p14="http://schemas.microsoft.com/office/powerpoint/2010/main" val="4042472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ackground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Picture 8" descr="Background_Evosep_PP4.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2192000" cy="685364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609600" y="1564218"/>
            <a:ext cx="10972800" cy="4595951"/>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26" y="6468771"/>
            <a:ext cx="1152977" cy="238615"/>
          </a:xfrm>
          <a:prstGeom prst="rect">
            <a:avLst/>
          </a:prstGeom>
        </p:spPr>
      </p:pic>
      <p:sp>
        <p:nvSpPr>
          <p:cNvPr id="12" name="TextBox 11"/>
          <p:cNvSpPr txBox="1"/>
          <p:nvPr userDrawn="1"/>
        </p:nvSpPr>
        <p:spPr>
          <a:xfrm>
            <a:off x="10081847" y="6392918"/>
            <a:ext cx="1790316" cy="338554"/>
          </a:xfrm>
          <a:prstGeom prst="rect">
            <a:avLst/>
          </a:prstGeom>
          <a:noFill/>
        </p:spPr>
        <p:txBody>
          <a:bodyPr wrap="square" rtlCol="0">
            <a:spAutoFit/>
          </a:bodyPr>
          <a:lstStyle/>
          <a:p>
            <a:pPr algn="r"/>
            <a:r>
              <a:rPr lang="en-US" sz="1600" b="1" dirty="0" err="1">
                <a:solidFill>
                  <a:srgbClr val="87B09A"/>
                </a:solidFill>
              </a:rPr>
              <a:t>www.evosep.com</a:t>
            </a:r>
            <a:endParaRPr lang="en-US" sz="1600" b="1" dirty="0">
              <a:solidFill>
                <a:srgbClr val="87B09A"/>
              </a:solidFill>
            </a:endParaRPr>
          </a:p>
        </p:txBody>
      </p:sp>
      <p:sp>
        <p:nvSpPr>
          <p:cNvPr id="11" name="TextBox 10"/>
          <p:cNvSpPr txBox="1"/>
          <p:nvPr userDrawn="1"/>
        </p:nvSpPr>
        <p:spPr>
          <a:xfrm>
            <a:off x="4272411" y="6392918"/>
            <a:ext cx="2761436" cy="338554"/>
          </a:xfrm>
          <a:prstGeom prst="rect">
            <a:avLst/>
          </a:prstGeom>
          <a:noFill/>
        </p:spPr>
        <p:txBody>
          <a:bodyPr wrap="square" rtlCol="0">
            <a:spAutoFit/>
          </a:bodyPr>
          <a:lstStyle/>
          <a:p>
            <a:pPr algn="ctr"/>
            <a:fld id="{5160F76B-4CB0-BC4E-8E54-CA454B5FF7BB}" type="slidenum">
              <a:rPr lang="en-US" sz="1600" b="0" i="0" smtClean="0">
                <a:solidFill>
                  <a:srgbClr val="87B09A"/>
                </a:solidFill>
                <a:latin typeface="Arial Hebrew"/>
                <a:cs typeface="Arial Hebrew"/>
              </a:rPr>
              <a:pPr algn="ctr"/>
              <a:t>‹#›</a:t>
            </a:fld>
            <a:endParaRPr lang="en-US" sz="3200" b="0" i="0" dirty="0">
              <a:solidFill>
                <a:srgbClr val="87B09A"/>
              </a:solidFill>
              <a:latin typeface="Arial Hebrew"/>
              <a:cs typeface="Arial Hebrew"/>
            </a:endParaRPr>
          </a:p>
        </p:txBody>
      </p:sp>
    </p:spTree>
    <p:extLst>
      <p:ext uri="{BB962C8B-B14F-4D97-AF65-F5344CB8AC3E}">
        <p14:creationId xmlns:p14="http://schemas.microsoft.com/office/powerpoint/2010/main" val="3589274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9941592"/>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66" r:id="rId3"/>
    <p:sldLayoutId id="2147483650" r:id="rId4"/>
    <p:sldLayoutId id="2147483668" r:id="rId5"/>
    <p:sldLayoutId id="2147483662" r:id="rId6"/>
    <p:sldLayoutId id="2147483667" r:id="rId7"/>
    <p:sldLayoutId id="2147483661" r:id="rId8"/>
    <p:sldLayoutId id="2147483654" r:id="rId9"/>
    <p:sldLayoutId id="2147483664" r:id="rId10"/>
    <p:sldLayoutId id="2147483656" r:id="rId11"/>
    <p:sldLayoutId id="2147483665" r:id="rId12"/>
    <p:sldLayoutId id="2147483655" r:id="rId13"/>
    <p:sldLayoutId id="2147483659" r:id="rId14"/>
    <p:sldLayoutId id="2147483663" r:id="rId15"/>
    <p:sldLayoutId id="2147483657" r:id="rId16"/>
    <p:sldLayoutId id="2147483658" r:id="rId17"/>
    <p:sldLayoutId id="2147483669" r:id="rId18"/>
  </p:sldLayoutIdLst>
  <p:txStyles>
    <p:titleStyle>
      <a:lvl1pPr algn="l" defTabSz="609585" rtl="0" eaLnBrk="1" latinLnBrk="0" hangingPunct="1">
        <a:spcBef>
          <a:spcPct val="0"/>
        </a:spcBef>
        <a:buNone/>
        <a:defRPr sz="4267" b="1" i="0" kern="1200">
          <a:solidFill>
            <a:srgbClr val="000000"/>
          </a:solidFill>
          <a:latin typeface="Arial" panose="020B0604020202020204" pitchFamily="34" charset="0"/>
          <a:ea typeface="+mj-ea"/>
          <a:cs typeface="Arial" panose="020B0604020202020204" pitchFamily="34" charset="0"/>
        </a:defRPr>
      </a:lvl1pPr>
    </p:titleStyle>
    <p:bodyStyle>
      <a:lvl1pPr marL="457189" indent="-457189" algn="l" defTabSz="609585" rtl="0" eaLnBrk="1" latinLnBrk="0" hangingPunct="1">
        <a:spcBef>
          <a:spcPct val="20000"/>
        </a:spcBef>
        <a:buFont typeface="Arial"/>
        <a:buChar char="•"/>
        <a:defRPr sz="3200" b="0" i="0" kern="1200">
          <a:solidFill>
            <a:srgbClr val="000000"/>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Font typeface="Arial"/>
        <a:buChar char="–"/>
        <a:defRPr sz="2667" b="0" i="0" kern="1200">
          <a:solidFill>
            <a:srgbClr val="000000"/>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Font typeface="Arial"/>
        <a:buChar char="•"/>
        <a:defRPr sz="2400" b="0" i="0" kern="1200">
          <a:solidFill>
            <a:srgbClr val="000000"/>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Font typeface="Arial"/>
        <a:buChar char="–"/>
        <a:defRPr sz="2133" b="0" i="0" kern="1200">
          <a:solidFill>
            <a:srgbClr val="000000"/>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spcBef>
          <a:spcPct val="20000"/>
        </a:spcBef>
        <a:buFont typeface="Arial"/>
        <a:buChar char="»"/>
        <a:defRPr sz="2133" b="0" i="0" kern="1200">
          <a:solidFill>
            <a:srgbClr val="000000"/>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vosep.com/media/"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3288" y="4059634"/>
            <a:ext cx="10363200" cy="1197067"/>
          </a:xfrm>
        </p:spPr>
        <p:txBody>
          <a:bodyPr>
            <a:normAutofit/>
          </a:bodyPr>
          <a:lstStyle/>
          <a:p>
            <a:r>
              <a:rPr lang="en-US" dirty="0"/>
              <a:t>Product images for presentations</a:t>
            </a:r>
          </a:p>
        </p:txBody>
      </p:sp>
      <p:sp>
        <p:nvSpPr>
          <p:cNvPr id="3" name="Subtitle 2"/>
          <p:cNvSpPr>
            <a:spLocks noGrp="1"/>
          </p:cNvSpPr>
          <p:nvPr>
            <p:ph type="subTitle" idx="1"/>
          </p:nvPr>
        </p:nvSpPr>
        <p:spPr/>
        <p:txBody>
          <a:bodyPr/>
          <a:lstStyle/>
          <a:p>
            <a:r>
              <a:rPr lang="en-US" dirty="0"/>
              <a:t>Eva Bryderup</a:t>
            </a:r>
          </a:p>
          <a:p>
            <a:r>
              <a:rPr lang="en-US" dirty="0"/>
              <a:t>MarCom Manager</a:t>
            </a:r>
          </a:p>
        </p:txBody>
      </p:sp>
    </p:spTree>
    <p:extLst>
      <p:ext uri="{BB962C8B-B14F-4D97-AF65-F5344CB8AC3E}">
        <p14:creationId xmlns:p14="http://schemas.microsoft.com/office/powerpoint/2010/main" val="2236957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C449C2-FCA0-4754-A6F7-1DCBDB9752FB}"/>
              </a:ext>
            </a:extLst>
          </p:cNvPr>
          <p:cNvSpPr>
            <a:spLocks noGrp="1"/>
          </p:cNvSpPr>
          <p:nvPr>
            <p:ph type="title"/>
          </p:nvPr>
        </p:nvSpPr>
        <p:spPr/>
        <p:txBody>
          <a:bodyPr/>
          <a:lstStyle/>
          <a:p>
            <a:r>
              <a:rPr lang="en-US" dirty="0"/>
              <a:t>Evosep (</a:t>
            </a:r>
            <a:r>
              <a:rPr lang="en-US" dirty="0">
                <a:hlinkClick r:id="rId2"/>
              </a:rPr>
              <a:t>https://www.evosep.com/media/</a:t>
            </a:r>
            <a:r>
              <a:rPr lang="en-US" dirty="0"/>
              <a:t>)</a:t>
            </a:r>
          </a:p>
        </p:txBody>
      </p:sp>
      <p:sp>
        <p:nvSpPr>
          <p:cNvPr id="6" name="Content Placeholder 5">
            <a:extLst>
              <a:ext uri="{FF2B5EF4-FFF2-40B4-BE49-F238E27FC236}">
                <a16:creationId xmlns:a16="http://schemas.microsoft.com/office/drawing/2014/main" id="{7190F5F7-DDA2-4380-952B-F1ADD2F1A6E8}"/>
              </a:ext>
            </a:extLst>
          </p:cNvPr>
          <p:cNvSpPr>
            <a:spLocks noGrp="1"/>
          </p:cNvSpPr>
          <p:nvPr>
            <p:ph sz="half" idx="2"/>
          </p:nvPr>
        </p:nvSpPr>
        <p:spPr/>
        <p:txBody>
          <a:bodyPr>
            <a:normAutofit fontScale="70000" lnSpcReduction="20000"/>
          </a:bodyPr>
          <a:lstStyle/>
          <a:p>
            <a:r>
              <a:rPr lang="en-US" dirty="0"/>
              <a:t>COMPANY BIO (50 WORDS)</a:t>
            </a:r>
          </a:p>
          <a:p>
            <a:pPr lvl="1"/>
            <a:r>
              <a:rPr lang="en-US" dirty="0"/>
              <a:t>Evosep aims to improve quality of life and patient care by radically innovating protein based clinical diagnostics. Making sample preparation and separation before MS analysis 10 times faster and 100 times more robust will enable truly large cohort studies for biomarker validation and provide the foundation for precision medicine.</a:t>
            </a:r>
          </a:p>
          <a:p>
            <a:endParaRPr lang="en-US" dirty="0"/>
          </a:p>
          <a:p>
            <a:r>
              <a:rPr lang="en-US" dirty="0"/>
              <a:t>COMPANY BIO (25 WORDS)</a:t>
            </a:r>
          </a:p>
          <a:p>
            <a:pPr lvl="1"/>
            <a:r>
              <a:rPr lang="en-US" dirty="0"/>
              <a:t>Evosep aims to make clinical proteomics 100 times more robust and 10 times faster by radically innovating sample preparation and separation prior to MS analysis.</a:t>
            </a:r>
          </a:p>
        </p:txBody>
      </p:sp>
      <p:pic>
        <p:nvPicPr>
          <p:cNvPr id="1026" name="Picture 2">
            <a:extLst>
              <a:ext uri="{FF2B5EF4-FFF2-40B4-BE49-F238E27FC236}">
                <a16:creationId xmlns:a16="http://schemas.microsoft.com/office/drawing/2014/main" id="{2CF91854-EF81-467F-9202-096F77AB30DD}"/>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6192838" y="3323739"/>
            <a:ext cx="5389562" cy="111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778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6E1CF4-2302-4E41-8401-8AC6855180BA}"/>
              </a:ext>
            </a:extLst>
          </p:cNvPr>
          <p:cNvSpPr>
            <a:spLocks noGrp="1"/>
          </p:cNvSpPr>
          <p:nvPr>
            <p:ph type="title"/>
          </p:nvPr>
        </p:nvSpPr>
        <p:spPr/>
        <p:txBody>
          <a:bodyPr/>
          <a:lstStyle/>
          <a:p>
            <a:r>
              <a:rPr lang="en-US" dirty="0"/>
              <a:t>Evotip</a:t>
            </a:r>
          </a:p>
        </p:txBody>
      </p:sp>
      <p:sp>
        <p:nvSpPr>
          <p:cNvPr id="6" name="Content Placeholder 5">
            <a:extLst>
              <a:ext uri="{FF2B5EF4-FFF2-40B4-BE49-F238E27FC236}">
                <a16:creationId xmlns:a16="http://schemas.microsoft.com/office/drawing/2014/main" id="{3906F746-4A8F-4413-88D5-9D290485E96D}"/>
              </a:ext>
            </a:extLst>
          </p:cNvPr>
          <p:cNvSpPr>
            <a:spLocks noGrp="1"/>
          </p:cNvSpPr>
          <p:nvPr>
            <p:ph sz="half" idx="2"/>
          </p:nvPr>
        </p:nvSpPr>
        <p:spPr/>
        <p:txBody>
          <a:bodyPr>
            <a:normAutofit fontScale="77500" lnSpcReduction="20000"/>
          </a:bodyPr>
          <a:lstStyle/>
          <a:p>
            <a:r>
              <a:rPr lang="en-US" dirty="0"/>
              <a:t>Evotips are essentially miniature, disposable trap-columns. </a:t>
            </a:r>
          </a:p>
          <a:p>
            <a:r>
              <a:rPr lang="en-US" dirty="0"/>
              <a:t>Samples are loaded onto Evotips for de-salting and cleaning prior to separation on the </a:t>
            </a:r>
            <a:r>
              <a:rPr lang="en-US" dirty="0" err="1"/>
              <a:t>Evosep</a:t>
            </a:r>
            <a:r>
              <a:rPr lang="en-US" dirty="0"/>
              <a:t> Eno system. </a:t>
            </a:r>
          </a:p>
          <a:p>
            <a:r>
              <a:rPr lang="en-US" dirty="0"/>
              <a:t>The loading and cleaning steps are thus done off-line and may be automated or done in parallel with multi-channel pipettes. </a:t>
            </a:r>
          </a:p>
          <a:p>
            <a:r>
              <a:rPr lang="en-US" dirty="0"/>
              <a:t>Sample preparation is therefore extremely fast.</a:t>
            </a:r>
          </a:p>
        </p:txBody>
      </p:sp>
      <p:pic>
        <p:nvPicPr>
          <p:cNvPr id="9" name="Content Placeholder 8" descr="A picture containing sitting&#10;&#10;Description automatically generated">
            <a:extLst>
              <a:ext uri="{FF2B5EF4-FFF2-40B4-BE49-F238E27FC236}">
                <a16:creationId xmlns:a16="http://schemas.microsoft.com/office/drawing/2014/main" id="{BD025525-1409-4966-8C4B-8F3166D8D57A}"/>
              </a:ext>
            </a:extLst>
          </p:cNvPr>
          <p:cNvPicPr>
            <a:picLocks noGrp="1" noChangeAspect="1"/>
          </p:cNvPicPr>
          <p:nvPr>
            <p:ph sz="quarter" idx="4"/>
          </p:nvPr>
        </p:nvPicPr>
        <p:blipFill>
          <a:blip r:embed="rId2" cstate="print">
            <a:extLst>
              <a:ext uri="{28A0092B-C50C-407E-A947-70E740481C1C}">
                <a14:useLocalDpi xmlns:a14="http://schemas.microsoft.com/office/drawing/2010/main"/>
              </a:ext>
            </a:extLst>
          </a:blip>
          <a:stretch>
            <a:fillRect/>
          </a:stretch>
        </p:blipFill>
        <p:spPr>
          <a:xfrm>
            <a:off x="6462592" y="1339850"/>
            <a:ext cx="2148041" cy="4473575"/>
          </a:xfrm>
        </p:spPr>
      </p:pic>
      <p:pic>
        <p:nvPicPr>
          <p:cNvPr id="3" name="Picture 2" descr="Cartoon of a chef&#10;&#10;AI-generated content may be incorrect.">
            <a:extLst>
              <a:ext uri="{FF2B5EF4-FFF2-40B4-BE49-F238E27FC236}">
                <a16:creationId xmlns:a16="http://schemas.microsoft.com/office/drawing/2014/main" id="{DD6E52DC-E26B-893F-F231-412610FE78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59878" y="1089332"/>
            <a:ext cx="2722522" cy="4679335"/>
          </a:xfrm>
          <a:prstGeom prst="rect">
            <a:avLst/>
          </a:prstGeom>
        </p:spPr>
      </p:pic>
    </p:spTree>
    <p:extLst>
      <p:ext uri="{BB962C8B-B14F-4D97-AF65-F5344CB8AC3E}">
        <p14:creationId xmlns:p14="http://schemas.microsoft.com/office/powerpoint/2010/main" val="987529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2E803-E825-4AD2-9264-57B0E796D483}"/>
              </a:ext>
            </a:extLst>
          </p:cNvPr>
          <p:cNvSpPr>
            <a:spLocks noGrp="1"/>
          </p:cNvSpPr>
          <p:nvPr>
            <p:ph type="title"/>
          </p:nvPr>
        </p:nvSpPr>
        <p:spPr/>
        <p:txBody>
          <a:bodyPr/>
          <a:lstStyle/>
          <a:p>
            <a:r>
              <a:rPr lang="en-US" dirty="0"/>
              <a:t>Evotip</a:t>
            </a:r>
          </a:p>
        </p:txBody>
      </p:sp>
      <p:pic>
        <p:nvPicPr>
          <p:cNvPr id="6" name="Content Placeholder 5" descr="A picture containing indoor, brush&#10;&#10;Description automatically generated">
            <a:extLst>
              <a:ext uri="{FF2B5EF4-FFF2-40B4-BE49-F238E27FC236}">
                <a16:creationId xmlns:a16="http://schemas.microsoft.com/office/drawing/2014/main" id="{8462EF86-53CC-4ACB-81E5-E36A6BB4EA6C}"/>
              </a:ext>
            </a:extLst>
          </p:cNvPr>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609600" y="2084023"/>
            <a:ext cx="5386388" cy="3594828"/>
          </a:xfrm>
        </p:spPr>
      </p:pic>
      <p:pic>
        <p:nvPicPr>
          <p:cNvPr id="8" name="Content Placeholder 7" descr="A picture containing food, beverage&#10;&#10;Description automatically generated">
            <a:extLst>
              <a:ext uri="{FF2B5EF4-FFF2-40B4-BE49-F238E27FC236}">
                <a16:creationId xmlns:a16="http://schemas.microsoft.com/office/drawing/2014/main" id="{D357CEA0-C0D3-4133-BED8-9CAF7D324D3A}"/>
              </a:ext>
            </a:extLst>
          </p:cNvPr>
          <p:cNvPicPr>
            <a:picLocks noGrp="1" noChangeAspect="1"/>
          </p:cNvPicPr>
          <p:nvPr>
            <p:ph sz="quarter" idx="4"/>
          </p:nvPr>
        </p:nvPicPr>
        <p:blipFill>
          <a:blip r:embed="rId3" cstate="print">
            <a:extLst>
              <a:ext uri="{28A0092B-C50C-407E-A947-70E740481C1C}">
                <a14:useLocalDpi xmlns:a14="http://schemas.microsoft.com/office/drawing/2010/main"/>
              </a:ext>
            </a:extLst>
          </a:blip>
          <a:stretch>
            <a:fillRect/>
          </a:stretch>
        </p:blipFill>
        <p:spPr>
          <a:xfrm>
            <a:off x="6192838" y="2082964"/>
            <a:ext cx="5389562" cy="3596946"/>
          </a:xfrm>
        </p:spPr>
      </p:pic>
    </p:spTree>
    <p:extLst>
      <p:ext uri="{BB962C8B-B14F-4D97-AF65-F5344CB8AC3E}">
        <p14:creationId xmlns:p14="http://schemas.microsoft.com/office/powerpoint/2010/main" val="274473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95B3-7C4F-46B4-B8E6-A3580DEC839D}"/>
              </a:ext>
            </a:extLst>
          </p:cNvPr>
          <p:cNvSpPr>
            <a:spLocks noGrp="1"/>
          </p:cNvSpPr>
          <p:nvPr>
            <p:ph type="title"/>
          </p:nvPr>
        </p:nvSpPr>
        <p:spPr/>
        <p:txBody>
          <a:bodyPr/>
          <a:lstStyle/>
          <a:p>
            <a:r>
              <a:rPr lang="en-US" dirty="0" err="1"/>
              <a:t>Evosep</a:t>
            </a:r>
            <a:r>
              <a:rPr lang="en-US" dirty="0"/>
              <a:t> Eno</a:t>
            </a:r>
          </a:p>
        </p:txBody>
      </p:sp>
      <p:sp>
        <p:nvSpPr>
          <p:cNvPr id="5" name="Content Placeholder 4">
            <a:extLst>
              <a:ext uri="{FF2B5EF4-FFF2-40B4-BE49-F238E27FC236}">
                <a16:creationId xmlns:a16="http://schemas.microsoft.com/office/drawing/2014/main" id="{038E4D14-26E7-4AE6-AA4C-3A1767300BFC}"/>
              </a:ext>
            </a:extLst>
          </p:cNvPr>
          <p:cNvSpPr>
            <a:spLocks noGrp="1"/>
          </p:cNvSpPr>
          <p:nvPr>
            <p:ph sz="half" idx="2"/>
          </p:nvPr>
        </p:nvSpPr>
        <p:spPr/>
        <p:txBody>
          <a:bodyPr>
            <a:normAutofit fontScale="47500" lnSpcReduction="20000"/>
          </a:bodyPr>
          <a:lstStyle/>
          <a:p>
            <a:r>
              <a:rPr lang="en-US" dirty="0" err="1"/>
              <a:t>Evosep</a:t>
            </a:r>
            <a:r>
              <a:rPr lang="en-US" dirty="0"/>
              <a:t> Eno is an easy-to-use, robust and reliable chromatographic solution for high performance and standardized proteomics, preparing for next generation workflow integration.</a:t>
            </a:r>
          </a:p>
          <a:p>
            <a:endParaRPr lang="en-US" dirty="0"/>
          </a:p>
          <a:p>
            <a:r>
              <a:rPr lang="en-US" dirty="0" err="1"/>
              <a:t>Evosep</a:t>
            </a:r>
            <a:r>
              <a:rPr lang="en-US" dirty="0"/>
              <a:t> Eno supports short runs, with less than 4 minutes system overhead between runs. In order to maintain highly sensitive, yet robust analysis, the column diameters does not exceed 150μm.</a:t>
            </a:r>
          </a:p>
          <a:p>
            <a:endParaRPr lang="en-US" dirty="0"/>
          </a:p>
          <a:p>
            <a:r>
              <a:rPr lang="en-US" dirty="0" err="1"/>
              <a:t>Evosep</a:t>
            </a:r>
            <a:r>
              <a:rPr lang="en-US" dirty="0"/>
              <a:t> Eno uses disposable trap columns (Evotips) with the samples preloaded to minimize cross contamination in complex matrixes such as plasma or urine samples. Evotips enable sample loading to be automated during the sample preparation workflow.</a:t>
            </a:r>
          </a:p>
          <a:p>
            <a:endParaRPr lang="en-US" dirty="0"/>
          </a:p>
        </p:txBody>
      </p:sp>
      <p:pic>
        <p:nvPicPr>
          <p:cNvPr id="6" name="Picture 5" descr="A white machine with orange and white boxes&#10;&#10;AI-generated content may be incorrect.">
            <a:extLst>
              <a:ext uri="{FF2B5EF4-FFF2-40B4-BE49-F238E27FC236}">
                <a16:creationId xmlns:a16="http://schemas.microsoft.com/office/drawing/2014/main" id="{F07B2024-8A13-1492-E6EC-87D62F6C40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2653" y="-313141"/>
            <a:ext cx="6882565" cy="7865789"/>
          </a:xfrm>
          <a:prstGeom prst="rect">
            <a:avLst/>
          </a:prstGeom>
        </p:spPr>
      </p:pic>
    </p:spTree>
    <p:extLst>
      <p:ext uri="{BB962C8B-B14F-4D97-AF65-F5344CB8AC3E}">
        <p14:creationId xmlns:p14="http://schemas.microsoft.com/office/powerpoint/2010/main" val="650393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chine with a white machine&#10;&#10;AI-generated content may be incorrect.">
            <a:extLst>
              <a:ext uri="{FF2B5EF4-FFF2-40B4-BE49-F238E27FC236}">
                <a16:creationId xmlns:a16="http://schemas.microsoft.com/office/drawing/2014/main" id="{F9A86F1B-C57A-BA09-1FF7-40EA89D69C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86875" y="3251260"/>
            <a:ext cx="2690266" cy="3074590"/>
          </a:xfrm>
          <a:prstGeom prst="rect">
            <a:avLst/>
          </a:prstGeom>
        </p:spPr>
      </p:pic>
      <p:pic>
        <p:nvPicPr>
          <p:cNvPr id="17" name="Picture 16" descr="A machine with a white and orange box&#10;&#10;AI-generated content may be incorrect.">
            <a:extLst>
              <a:ext uri="{FF2B5EF4-FFF2-40B4-BE49-F238E27FC236}">
                <a16:creationId xmlns:a16="http://schemas.microsoft.com/office/drawing/2014/main" id="{8253FDD9-892F-5025-A583-165B5D5BE9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1249" y="3251259"/>
            <a:ext cx="2690266" cy="3074590"/>
          </a:xfrm>
          <a:prstGeom prst="rect">
            <a:avLst/>
          </a:prstGeom>
        </p:spPr>
      </p:pic>
      <p:pic>
        <p:nvPicPr>
          <p:cNvPr id="19" name="Picture 18" descr="A machine with a white and red box&#10;&#10;AI-generated content may be incorrect.">
            <a:extLst>
              <a:ext uri="{FF2B5EF4-FFF2-40B4-BE49-F238E27FC236}">
                <a16:creationId xmlns:a16="http://schemas.microsoft.com/office/drawing/2014/main" id="{1C70D7FA-E400-2F0C-1766-4837A6D274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95625" y="3251258"/>
            <a:ext cx="2690266" cy="3074590"/>
          </a:xfrm>
          <a:prstGeom prst="rect">
            <a:avLst/>
          </a:prstGeom>
        </p:spPr>
      </p:pic>
      <p:pic>
        <p:nvPicPr>
          <p:cNvPr id="21" name="Picture 20" descr="A machine with a microscope&#10;&#10;AI-generated content may be incorrect.">
            <a:extLst>
              <a:ext uri="{FF2B5EF4-FFF2-40B4-BE49-F238E27FC236}">
                <a16:creationId xmlns:a16="http://schemas.microsoft.com/office/drawing/2014/main" id="{A97CD193-C19B-540C-E155-C9EE548A470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 y="3251258"/>
            <a:ext cx="2690266" cy="3074590"/>
          </a:xfrm>
          <a:prstGeom prst="rect">
            <a:avLst/>
          </a:prstGeom>
        </p:spPr>
      </p:pic>
      <p:pic>
        <p:nvPicPr>
          <p:cNvPr id="23" name="Picture 22" descr="A machine on a white surface&#10;&#10;AI-generated content may be incorrect.">
            <a:extLst>
              <a:ext uri="{FF2B5EF4-FFF2-40B4-BE49-F238E27FC236}">
                <a16:creationId xmlns:a16="http://schemas.microsoft.com/office/drawing/2014/main" id="{B95389D0-4ADF-48EF-C90E-C5F0855BCCF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00374" y="0"/>
            <a:ext cx="2809872" cy="3211283"/>
          </a:xfrm>
          <a:prstGeom prst="rect">
            <a:avLst/>
          </a:prstGeom>
        </p:spPr>
      </p:pic>
      <p:pic>
        <p:nvPicPr>
          <p:cNvPr id="25" name="Picture 24" descr="A machine on a cart&#10;&#10;AI-generated content may be incorrect.">
            <a:extLst>
              <a:ext uri="{FF2B5EF4-FFF2-40B4-BE49-F238E27FC236}">
                <a16:creationId xmlns:a16="http://schemas.microsoft.com/office/drawing/2014/main" id="{8BA06115-D734-559A-C1DE-63BEB362C5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91251" y="0"/>
            <a:ext cx="2809872" cy="3211283"/>
          </a:xfrm>
          <a:prstGeom prst="rect">
            <a:avLst/>
          </a:prstGeom>
        </p:spPr>
      </p:pic>
      <p:pic>
        <p:nvPicPr>
          <p:cNvPr id="27" name="Picture 26" descr="A white machine with bottles on it&#10;&#10;AI-generated content may be incorrect.">
            <a:extLst>
              <a:ext uri="{FF2B5EF4-FFF2-40B4-BE49-F238E27FC236}">
                <a16:creationId xmlns:a16="http://schemas.microsoft.com/office/drawing/2014/main" id="{4F3A5E50-A51A-953B-26B5-074A400038A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82128" y="0"/>
            <a:ext cx="2809872" cy="3211283"/>
          </a:xfrm>
          <a:prstGeom prst="rect">
            <a:avLst/>
          </a:prstGeom>
        </p:spPr>
      </p:pic>
      <p:pic>
        <p:nvPicPr>
          <p:cNvPr id="29" name="Picture 28" descr="A white machine with a red box and bottles on a white surface&#10;&#10;AI-generated content may be incorrect.">
            <a:extLst>
              <a:ext uri="{FF2B5EF4-FFF2-40B4-BE49-F238E27FC236}">
                <a16:creationId xmlns:a16="http://schemas.microsoft.com/office/drawing/2014/main" id="{51231DCB-6DA5-42C6-6236-81151C18F41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 y="0"/>
            <a:ext cx="2809872" cy="3211283"/>
          </a:xfrm>
          <a:prstGeom prst="rect">
            <a:avLst/>
          </a:prstGeom>
        </p:spPr>
      </p:pic>
    </p:spTree>
    <p:extLst>
      <p:ext uri="{BB962C8B-B14F-4D97-AF65-F5344CB8AC3E}">
        <p14:creationId xmlns:p14="http://schemas.microsoft.com/office/powerpoint/2010/main" val="2218795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DE1E-A41F-4FE8-A70E-84A6449F0AD6}"/>
              </a:ext>
            </a:extLst>
          </p:cNvPr>
          <p:cNvSpPr>
            <a:spLocks noGrp="1"/>
          </p:cNvSpPr>
          <p:nvPr>
            <p:ph type="title"/>
          </p:nvPr>
        </p:nvSpPr>
        <p:spPr/>
        <p:txBody>
          <a:bodyPr/>
          <a:lstStyle/>
          <a:p>
            <a:r>
              <a:rPr lang="en-US" dirty="0" err="1"/>
              <a:t>Evosep</a:t>
            </a:r>
            <a:r>
              <a:rPr lang="en-US" dirty="0"/>
              <a:t> Eno - drawings</a:t>
            </a:r>
          </a:p>
        </p:txBody>
      </p:sp>
      <p:pic>
        <p:nvPicPr>
          <p:cNvPr id="10" name="Content Placeholder 9" descr="A drawing of a machine&#10;&#10;AI-generated content may be incorrect.">
            <a:extLst>
              <a:ext uri="{FF2B5EF4-FFF2-40B4-BE49-F238E27FC236}">
                <a16:creationId xmlns:a16="http://schemas.microsoft.com/office/drawing/2014/main" id="{557C004A-62F1-8887-A96A-C178D3F5E6FE}"/>
              </a:ext>
            </a:extLst>
          </p:cNvPr>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4010914" y="1871270"/>
            <a:ext cx="3088472" cy="4019917"/>
          </a:xfrm>
        </p:spPr>
      </p:pic>
      <p:pic>
        <p:nvPicPr>
          <p:cNvPr id="4" name="Picture 3" descr="A white and orange machine&#10;&#10;AI-generated content may be incorrect.">
            <a:extLst>
              <a:ext uri="{FF2B5EF4-FFF2-40B4-BE49-F238E27FC236}">
                <a16:creationId xmlns:a16="http://schemas.microsoft.com/office/drawing/2014/main" id="{7A5D3B41-BEF2-0E28-D63C-F297D56376B1}"/>
              </a:ext>
            </a:extLst>
          </p:cNvPr>
          <p:cNvPicPr>
            <a:picLocks noChangeAspect="1"/>
          </p:cNvPicPr>
          <p:nvPr/>
        </p:nvPicPr>
        <p:blipFill>
          <a:blip r:embed="rId3"/>
          <a:stretch>
            <a:fillRect/>
          </a:stretch>
        </p:blipFill>
        <p:spPr>
          <a:xfrm>
            <a:off x="8181087" y="820473"/>
            <a:ext cx="2581647" cy="5000767"/>
          </a:xfrm>
          <a:prstGeom prst="rect">
            <a:avLst/>
          </a:prstGeom>
        </p:spPr>
      </p:pic>
      <p:sp>
        <p:nvSpPr>
          <p:cNvPr id="11" name="Content Placeholder 10">
            <a:extLst>
              <a:ext uri="{FF2B5EF4-FFF2-40B4-BE49-F238E27FC236}">
                <a16:creationId xmlns:a16="http://schemas.microsoft.com/office/drawing/2014/main" id="{33FC667F-2E28-C2FC-600B-4FC09D802550}"/>
              </a:ext>
            </a:extLst>
          </p:cNvPr>
          <p:cNvSpPr>
            <a:spLocks noGrp="1"/>
          </p:cNvSpPr>
          <p:nvPr>
            <p:ph sz="quarter" idx="4"/>
          </p:nvPr>
        </p:nvSpPr>
        <p:spPr/>
        <p:txBody>
          <a:bodyPr/>
          <a:lstStyle/>
          <a:p>
            <a:endParaRPr lang="en-DK"/>
          </a:p>
        </p:txBody>
      </p:sp>
    </p:spTree>
    <p:extLst>
      <p:ext uri="{BB962C8B-B14F-4D97-AF65-F5344CB8AC3E}">
        <p14:creationId xmlns:p14="http://schemas.microsoft.com/office/powerpoint/2010/main" val="640235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8F12-E208-BAEA-CF6A-37E1104EE344}"/>
              </a:ext>
            </a:extLst>
          </p:cNvPr>
          <p:cNvSpPr>
            <a:spLocks noGrp="1"/>
          </p:cNvSpPr>
          <p:nvPr>
            <p:ph type="title"/>
          </p:nvPr>
        </p:nvSpPr>
        <p:spPr/>
        <p:txBody>
          <a:bodyPr>
            <a:normAutofit/>
          </a:bodyPr>
          <a:lstStyle/>
          <a:p>
            <a:r>
              <a:rPr lang="en-GB" dirty="0"/>
              <a:t>P</a:t>
            </a:r>
            <a:r>
              <a:rPr lang="en-DK" dirty="0"/>
              <a:t>hotos</a:t>
            </a:r>
          </a:p>
        </p:txBody>
      </p:sp>
      <p:pic>
        <p:nvPicPr>
          <p:cNvPr id="6" name="Content Placeholder 5" descr="Several plastic containers on a machine&#10;&#10;AI-generated content may be incorrect.">
            <a:extLst>
              <a:ext uri="{FF2B5EF4-FFF2-40B4-BE49-F238E27FC236}">
                <a16:creationId xmlns:a16="http://schemas.microsoft.com/office/drawing/2014/main" id="{895E5A09-43A4-06D2-2ED5-02F51595757D}"/>
              </a:ext>
            </a:extLst>
          </p:cNvPr>
          <p:cNvPicPr>
            <a:picLocks noGrp="1" noChangeAspect="1"/>
          </p:cNvPicPr>
          <p:nvPr>
            <p:ph sz="half" idx="2"/>
          </p:nvPr>
        </p:nvPicPr>
        <p:blipFill>
          <a:blip r:embed="rId2"/>
          <a:stretch>
            <a:fillRect/>
          </a:stretch>
        </p:blipFill>
        <p:spPr>
          <a:xfrm>
            <a:off x="609600" y="2085975"/>
            <a:ext cx="5386388" cy="3590925"/>
          </a:xfrm>
        </p:spPr>
      </p:pic>
      <p:pic>
        <p:nvPicPr>
          <p:cNvPr id="8" name="Content Placeholder 7" descr="Several containers of samples in a machine&#10;&#10;AI-generated content may be incorrect.">
            <a:extLst>
              <a:ext uri="{FF2B5EF4-FFF2-40B4-BE49-F238E27FC236}">
                <a16:creationId xmlns:a16="http://schemas.microsoft.com/office/drawing/2014/main" id="{579C2E86-517A-C577-F71C-9C04CC8E0957}"/>
              </a:ext>
            </a:extLst>
          </p:cNvPr>
          <p:cNvPicPr>
            <a:picLocks noGrp="1" noChangeAspect="1"/>
          </p:cNvPicPr>
          <p:nvPr>
            <p:ph sz="quarter" idx="4"/>
          </p:nvPr>
        </p:nvPicPr>
        <p:blipFill>
          <a:blip r:embed="rId3"/>
          <a:stretch>
            <a:fillRect/>
          </a:stretch>
        </p:blipFill>
        <p:spPr>
          <a:xfrm>
            <a:off x="6192838" y="2084917"/>
            <a:ext cx="5389562" cy="3593041"/>
          </a:xfrm>
        </p:spPr>
      </p:pic>
    </p:spTree>
    <p:extLst>
      <p:ext uri="{BB962C8B-B14F-4D97-AF65-F5344CB8AC3E}">
        <p14:creationId xmlns:p14="http://schemas.microsoft.com/office/powerpoint/2010/main" val="2705433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38501-8042-C2F4-7E69-B30C8220D365}"/>
              </a:ext>
            </a:extLst>
          </p:cNvPr>
          <p:cNvSpPr>
            <a:spLocks noGrp="1"/>
          </p:cNvSpPr>
          <p:nvPr>
            <p:ph type="title"/>
          </p:nvPr>
        </p:nvSpPr>
        <p:spPr/>
        <p:txBody>
          <a:bodyPr/>
          <a:lstStyle/>
          <a:p>
            <a:r>
              <a:rPr lang="en-DK" dirty="0"/>
              <a:t>photos</a:t>
            </a:r>
          </a:p>
        </p:txBody>
      </p:sp>
      <p:pic>
        <p:nvPicPr>
          <p:cNvPr id="6" name="Content Placeholder 5" descr="A person working in a laboratory&#10;&#10;AI-generated content may be incorrect.">
            <a:extLst>
              <a:ext uri="{FF2B5EF4-FFF2-40B4-BE49-F238E27FC236}">
                <a16:creationId xmlns:a16="http://schemas.microsoft.com/office/drawing/2014/main" id="{0E57A0D2-55AE-35DF-C340-9413F612F078}"/>
              </a:ext>
            </a:extLst>
          </p:cNvPr>
          <p:cNvPicPr>
            <a:picLocks noGrp="1" noChangeAspect="1"/>
          </p:cNvPicPr>
          <p:nvPr>
            <p:ph sz="half" idx="2"/>
          </p:nvPr>
        </p:nvPicPr>
        <p:blipFill>
          <a:blip r:embed="rId2"/>
          <a:stretch>
            <a:fillRect/>
          </a:stretch>
        </p:blipFill>
        <p:spPr>
          <a:xfrm>
            <a:off x="609600" y="2085975"/>
            <a:ext cx="5386388" cy="3590925"/>
          </a:xfrm>
        </p:spPr>
      </p:pic>
      <p:sp>
        <p:nvSpPr>
          <p:cNvPr id="4" name="Content Placeholder 3">
            <a:extLst>
              <a:ext uri="{FF2B5EF4-FFF2-40B4-BE49-F238E27FC236}">
                <a16:creationId xmlns:a16="http://schemas.microsoft.com/office/drawing/2014/main" id="{B1F41056-1054-612F-5E3F-67B3F5B3F92B}"/>
              </a:ext>
            </a:extLst>
          </p:cNvPr>
          <p:cNvSpPr>
            <a:spLocks noGrp="1"/>
          </p:cNvSpPr>
          <p:nvPr>
            <p:ph sz="quarter" idx="4"/>
          </p:nvPr>
        </p:nvSpPr>
        <p:spPr/>
        <p:txBody>
          <a:bodyPr/>
          <a:lstStyle/>
          <a:p>
            <a:endParaRPr lang="en-DK"/>
          </a:p>
        </p:txBody>
      </p:sp>
    </p:spTree>
    <p:extLst>
      <p:ext uri="{BB962C8B-B14F-4D97-AF65-F5344CB8AC3E}">
        <p14:creationId xmlns:p14="http://schemas.microsoft.com/office/powerpoint/2010/main" val="1424987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VOSEP-standardskabelon_widescreen.pptx  -  Read-Only" id="{5257C270-D1AE-4686-B263-5F1349E755DD}" vid="{CB4AAD89-918C-4F36-BF93-C609478C3E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EVOSEP-standardskabelon_widescreen</Template>
  <TotalTime>1224</TotalTime>
  <Words>276</Words>
  <Application>Microsoft Macintosh PowerPoint</Application>
  <PresentationFormat>Widescreen</PresentationFormat>
  <Paragraphs>26</Paragraphs>
  <Slides>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Arial Hebrew</vt:lpstr>
      <vt:lpstr>Calibri</vt:lpstr>
      <vt:lpstr>Office Theme</vt:lpstr>
      <vt:lpstr>Product images for presentations</vt:lpstr>
      <vt:lpstr>Evosep (https://www.evosep.com/media/)</vt:lpstr>
      <vt:lpstr>Evotip</vt:lpstr>
      <vt:lpstr>Evotip</vt:lpstr>
      <vt:lpstr>Evosep Eno</vt:lpstr>
      <vt:lpstr>PowerPoint Presentation</vt:lpstr>
      <vt:lpstr>Evosep Eno - drawings</vt:lpstr>
      <vt:lpstr>Photos</vt:lpstr>
      <vt:lpstr>photos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images for presentations</dc:title>
  <dc:creator>Michael Barrett Andersen</dc:creator>
  <cp:lastModifiedBy>Eva Bryderup</cp:lastModifiedBy>
  <cp:revision>20</cp:revision>
  <cp:lastPrinted>2017-02-08T13:08:09Z</cp:lastPrinted>
  <dcterms:created xsi:type="dcterms:W3CDTF">2019-08-09T09:28:11Z</dcterms:created>
  <dcterms:modified xsi:type="dcterms:W3CDTF">2025-06-13T07:48:38Z</dcterms:modified>
</cp:coreProperties>
</file>